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1" r:id="rId3"/>
    <p:sldId id="262" r:id="rId4"/>
    <p:sldId id="282" r:id="rId5"/>
    <p:sldId id="296" r:id="rId6"/>
    <p:sldId id="281" r:id="rId7"/>
    <p:sldId id="295" r:id="rId8"/>
    <p:sldId id="297" r:id="rId9"/>
    <p:sldId id="274" r:id="rId10"/>
    <p:sldId id="277" r:id="rId11"/>
    <p:sldId id="278" r:id="rId12"/>
    <p:sldId id="293" r:id="rId13"/>
    <p:sldId id="298" r:id="rId14"/>
    <p:sldId id="286" r:id="rId15"/>
    <p:sldId id="288" r:id="rId16"/>
    <p:sldId id="299" r:id="rId17"/>
    <p:sldId id="300" r:id="rId18"/>
    <p:sldId id="301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DD11A91-E262-49F5-AFE8-5FA85529AB69}">
          <p14:sldIdLst>
            <p14:sldId id="256"/>
            <p14:sldId id="261"/>
            <p14:sldId id="262"/>
            <p14:sldId id="282"/>
            <p14:sldId id="296"/>
            <p14:sldId id="281"/>
            <p14:sldId id="295"/>
            <p14:sldId id="297"/>
            <p14:sldId id="274"/>
          </p14:sldIdLst>
        </p14:section>
        <p14:section name="Untitled Section" id="{31C017DD-03B4-42EB-89C0-0C94138473B3}">
          <p14:sldIdLst>
            <p14:sldId id="277"/>
            <p14:sldId id="278"/>
            <p14:sldId id="293"/>
            <p14:sldId id="298"/>
            <p14:sldId id="286"/>
            <p14:sldId id="288"/>
            <p14:sldId id="299"/>
            <p14:sldId id="300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CDF"/>
    <a:srgbClr val="006491"/>
    <a:srgbClr val="DC3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6" autoAdjust="0"/>
    <p:restoredTop sz="86375" autoAdjust="0"/>
  </p:normalViewPr>
  <p:slideViewPr>
    <p:cSldViewPr snapToGrid="0" snapToObjects="1">
      <p:cViewPr varScale="1">
        <p:scale>
          <a:sx n="73" d="100"/>
          <a:sy n="73" d="100"/>
        </p:scale>
        <p:origin x="7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19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r">
              <a:defRPr sz="1200"/>
            </a:lvl1pPr>
          </a:lstStyle>
          <a:p>
            <a:fld id="{27C0BD7A-3B7E-BA4C-8633-332707BE584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r">
              <a:defRPr sz="1200"/>
            </a:lvl1pPr>
          </a:lstStyle>
          <a:p>
            <a:fld id="{FE149231-B891-FC43-917C-0C15EEEF7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150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r">
              <a:defRPr sz="1200"/>
            </a:lvl1pPr>
          </a:lstStyle>
          <a:p>
            <a:fld id="{661256D8-ABCC-7540-80FE-3C3CB22D760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6" rIns="93170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0" tIns="46586" rIns="93170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r">
              <a:defRPr sz="1200"/>
            </a:lvl1pPr>
          </a:lstStyle>
          <a:p>
            <a:fld id="{5D1D6134-14B5-BE4F-8909-9278DB4B2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501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D6134-14B5-BE4F-8909-9278DB4B27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05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D6134-14B5-BE4F-8909-9278DB4B27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05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D6134-14B5-BE4F-8909-9278DB4B27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76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D6134-14B5-BE4F-8909-9278DB4B27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63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D6134-14B5-BE4F-8909-9278DB4B27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48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D6134-14B5-BE4F-8909-9278DB4B27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19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49461">
              <a:defRPr/>
            </a:pPr>
            <a:fld id="{5D1D6134-14B5-BE4F-8909-9278DB4B27FD}" type="slidenum">
              <a:rPr lang="en-US">
                <a:solidFill>
                  <a:prstClr val="black"/>
                </a:solidFill>
                <a:latin typeface="Calibri"/>
              </a:rPr>
              <a:pPr defTabSz="449461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2167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D6134-14B5-BE4F-8909-9278DB4B27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36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D6134-14B5-BE4F-8909-9278DB4B27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15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49461">
              <a:defRPr/>
            </a:pPr>
            <a:fld id="{5D1D6134-14B5-BE4F-8909-9278DB4B27FD}" type="slidenum">
              <a:rPr lang="en-US">
                <a:solidFill>
                  <a:prstClr val="black"/>
                </a:solidFill>
                <a:latin typeface="Calibri"/>
              </a:rPr>
              <a:pPr defTabSz="449461"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808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CFD746-C83E-674B-879B-87F8B074A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9175" y="2959100"/>
            <a:ext cx="4626389" cy="1162050"/>
          </a:xfrm>
        </p:spPr>
        <p:txBody>
          <a:bodyPr anchor="b">
            <a:normAutofit/>
          </a:bodyPr>
          <a:lstStyle>
            <a:lvl1pPr algn="l">
              <a:lnSpc>
                <a:spcPts val="3600"/>
              </a:lnSpc>
              <a:defRPr sz="3600" b="1">
                <a:solidFill>
                  <a:srgbClr val="EBECD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9175" y="4241800"/>
            <a:ext cx="4626389" cy="139700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145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5/18/2021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895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221A3B-3924-B04A-A496-7CB8DC41F6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1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80A1-6BE7-4540-A521-AABAA8BFD413}" type="datetime1">
              <a:rPr lang="en-US" smtClean="0"/>
              <a:t>5/25/2023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0437101-3E68-7647-9E74-A0113595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9937" y="6356350"/>
            <a:ext cx="387326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220449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2550"/>
            <a:ext cx="2317750" cy="4773613"/>
          </a:xfrm>
        </p:spPr>
        <p:txBody>
          <a:bodyPr vert="eaVert"/>
          <a:lstStyle>
            <a:lvl1pPr>
              <a:lnSpc>
                <a:spcPts val="3200"/>
              </a:lnSpc>
              <a:defRPr>
                <a:solidFill>
                  <a:srgbClr val="0064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9250" y="1352550"/>
            <a:ext cx="6127750" cy="477361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04E20834-5D09-9741-812C-24EE37489303}" type="datetime1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32221A3B-3924-B04A-A496-7CB8DC41F6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BBE3F9F-15D6-6C44-90D9-AA2FE1E1A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9937" y="6356350"/>
            <a:ext cx="3873263" cy="365125"/>
          </a:xfrm>
          <a:prstGeom prst="rect">
            <a:avLst/>
          </a:prstGeom>
        </p:spPr>
        <p:txBody>
          <a:bodyPr/>
          <a:lstStyle>
            <a:lvl1pPr>
              <a:defRPr sz="900" spc="100" baseline="0"/>
            </a:lvl1pPr>
          </a:lstStyle>
          <a:p>
            <a:r>
              <a:rPr lang="en-US" dirty="0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217603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0"/>
            <a:ext cx="7423150" cy="1219200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9250" y="6356350"/>
            <a:ext cx="2241550" cy="365125"/>
          </a:xfrm>
        </p:spPr>
        <p:txBody>
          <a:bodyPr/>
          <a:lstStyle>
            <a:lvl1pPr>
              <a:defRPr>
                <a:solidFill>
                  <a:srgbClr val="006491"/>
                </a:solidFill>
              </a:defRPr>
            </a:lvl1pPr>
          </a:lstStyle>
          <a:p>
            <a:fld id="{74EC077F-1822-9B4D-B466-2AEAFFB9F37D}" type="datetime1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06650" cy="365125"/>
          </a:xfrm>
        </p:spPr>
        <p:txBody>
          <a:bodyPr/>
          <a:lstStyle>
            <a:lvl1pPr>
              <a:defRPr>
                <a:solidFill>
                  <a:srgbClr val="006491"/>
                </a:solidFill>
              </a:defRPr>
            </a:lvl1pPr>
          </a:lstStyle>
          <a:p>
            <a:fld id="{32221A3B-3924-B04A-A496-7CB8DC41F6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0AD3DE8-1951-F847-91D5-A293A573B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79937" y="6356350"/>
            <a:ext cx="3873263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b="1" spc="100" baseline="0">
                <a:solidFill>
                  <a:srgbClr val="00649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5925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FDC68DE-499D-EA43-9601-F2FC89419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133726"/>
            <a:ext cx="7772400" cy="1571624"/>
          </a:xfrm>
        </p:spPr>
        <p:txBody>
          <a:bodyPr anchor="t"/>
          <a:lstStyle>
            <a:lvl1pPr algn="ctr">
              <a:defRPr sz="4000" b="1" cap="none">
                <a:solidFill>
                  <a:srgbClr val="EBECD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90750"/>
            <a:ext cx="7772400" cy="94297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BECDF"/>
                </a:solidFill>
              </a:defRPr>
            </a:lvl1pPr>
          </a:lstStyle>
          <a:p>
            <a:fld id="{0B5C6CAF-2E10-9443-B2EA-6B605012E3CF}" type="datetime1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BECDF"/>
                </a:solidFill>
              </a:defRPr>
            </a:lvl1pPr>
          </a:lstStyle>
          <a:p>
            <a:fld id="{32221A3B-3924-B04A-A496-7CB8DC41F6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A0EDB8C-E2A5-AA45-A327-1A20BB4BC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79937" y="6356350"/>
            <a:ext cx="3873263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b="1" spc="100" baseline="0">
                <a:solidFill>
                  <a:srgbClr val="EBECD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FEDERAL BENEFITS EXPERTS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00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1"/>
            <a:ext cx="7353300" cy="12128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250" y="1574800"/>
            <a:ext cx="4146550" cy="4551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74800"/>
            <a:ext cx="4038600" cy="4551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5/11/2021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69DE16-BF1C-AA46-A6EB-731D79615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9937" y="6356350"/>
            <a:ext cx="387326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194756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1"/>
            <a:ext cx="7410450" cy="121284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250" y="1492174"/>
            <a:ext cx="41481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250" y="2131936"/>
            <a:ext cx="4148138" cy="3994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9217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31936"/>
            <a:ext cx="4041775" cy="3994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E03A-F419-8746-AB7D-AF1A1AEE378A}" type="datetime1">
              <a:rPr lang="en-US" smtClean="0"/>
              <a:t>5/25/2023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7778B78-2A02-7742-B1EB-D84991712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9937" y="6356350"/>
            <a:ext cx="387326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115768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4B97-2EDC-A045-AE30-91F808D20E6D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D4C042-3A8D-874C-89FD-E9142B51C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9937" y="6356350"/>
            <a:ext cx="387326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402312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E3BB-3CD5-5F49-B315-16A4FC60C567}" type="datetime1">
              <a:rPr lang="en-US" smtClean="0"/>
              <a:t>5/25/2023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4A08C-E07D-D943-B9DA-83428D926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9937" y="6356350"/>
            <a:ext cx="387326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325595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250" y="0"/>
            <a:ext cx="7385050" cy="1219200"/>
          </a:xfrm>
        </p:spPr>
        <p:txBody>
          <a:bodyPr anchor="ctr">
            <a:normAutofit/>
          </a:bodyPr>
          <a:lstStyle>
            <a:lvl1pPr algn="l"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73200"/>
            <a:ext cx="5111750" cy="47736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9250" y="1473200"/>
            <a:ext cx="3116263" cy="47736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E605-DDB5-FA4F-8254-9ADC92CA5E61}" type="datetime1">
              <a:rPr lang="en-US" smtClean="0"/>
              <a:t>5/25/2023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DF0C440-D4FC-054A-A499-B40DF0AE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9937" y="6356350"/>
            <a:ext cx="387326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283002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DC3E3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399"/>
            <a:ext cx="5486400" cy="3432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649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FD75-198B-BC42-BEDC-3470232CBD8E}" type="datetime1">
              <a:rPr lang="en-US" smtClean="0"/>
              <a:t>5/25/2023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421D97C-6E74-7D4B-8B17-A434C9A53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9937" y="6356350"/>
            <a:ext cx="387326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85177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9A11B2-4F67-1B4F-B6E1-1A31B401A781}"/>
              </a:ext>
            </a:extLst>
          </p:cNvPr>
          <p:cNvPicPr>
            <a:picLocks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19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250" y="0"/>
            <a:ext cx="75819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250" y="1511300"/>
            <a:ext cx="8337550" cy="461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9250" y="6356350"/>
            <a:ext cx="2241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491"/>
                </a:solidFill>
              </a:defRPr>
            </a:lvl1pPr>
          </a:lstStyle>
          <a:p>
            <a:fld id="{63E6FB5B-CC64-314D-95FD-88B60606DB48}" type="datetime1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393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6491"/>
                </a:solidFill>
              </a:defRPr>
            </a:lvl1pPr>
          </a:lstStyle>
          <a:p>
            <a:fld id="{32221A3B-3924-B04A-A496-7CB8DC41F6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0D318DE-E513-5A41-8EC2-1A32AD5BE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79937" y="6356350"/>
            <a:ext cx="3873263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b="1" spc="100" baseline="0">
                <a:solidFill>
                  <a:srgbClr val="00649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57992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bryant@narfe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bryant@narfe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265" y="2971799"/>
            <a:ext cx="7596553" cy="1949451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Colorado Federation Conference </a:t>
            </a:r>
            <a:br>
              <a:rPr lang="en-US" dirty="0"/>
            </a:br>
            <a:r>
              <a:rPr lang="en-US" dirty="0"/>
              <a:t>May 25, 2023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Membership Overview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078" y="5159829"/>
            <a:ext cx="7511844" cy="957942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800" dirty="0"/>
              <a:t>Jacqueline Bryant – Coordinator Member Engagement</a:t>
            </a:r>
            <a:endParaRPr lang="en-US" sz="2800" b="0" i="1" dirty="0"/>
          </a:p>
          <a:p>
            <a:pPr algn="ctr"/>
            <a:r>
              <a:rPr lang="en-US" sz="2800" dirty="0">
                <a:solidFill>
                  <a:srgbClr val="EBECD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jbryant@narfe.org</a:t>
            </a:r>
            <a:r>
              <a:rPr lang="en-US" sz="2800" b="0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87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1"/>
            <a:ext cx="7353300" cy="1212850"/>
          </a:xfrm>
        </p:spPr>
        <p:txBody>
          <a:bodyPr anchor="ctr">
            <a:normAutofit/>
          </a:bodyPr>
          <a:lstStyle/>
          <a:p>
            <a:r>
              <a:rPr lang="en-US" b="1" dirty="0"/>
              <a:t>National Visibility &amp; Brand Awareness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387" y="1356118"/>
            <a:ext cx="5036362" cy="5013510"/>
          </a:xfrm>
        </p:spPr>
        <p:txBody>
          <a:bodyPr>
            <a:norm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000" b="1" dirty="0">
                <a:solidFill>
                  <a:prstClr val="black"/>
                </a:solidFill>
                <a:latin typeface="Calibri"/>
              </a:rPr>
              <a:t>Brand Awareness</a:t>
            </a:r>
            <a:endParaRPr lang="en-US" sz="3000" dirty="0"/>
          </a:p>
          <a:p>
            <a:pPr lvl="1">
              <a:lnSpc>
                <a:spcPct val="90000"/>
              </a:lnSpc>
            </a:pPr>
            <a:r>
              <a:rPr lang="en-US" dirty="0"/>
              <a:t>Advertise in local publications that reach active Feds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HQ will design them for you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Public Service Recognition Week and throughout the month of May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Thank active and retired federal employees and military service member for their service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Raise awareness of diverse professions within federal workforce and the talented individuals who serve our nation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9250" y="6356350"/>
            <a:ext cx="22415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04/11/2023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939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2221A3B-3924-B04A-A496-7CB8DC41F6D4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79937" y="6356350"/>
            <a:ext cx="387326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FEDERAL BENEFITS EXPERTS</a:t>
            </a:r>
          </a:p>
        </p:txBody>
      </p:sp>
      <p:pic>
        <p:nvPicPr>
          <p:cNvPr id="14" name="Picture 13" descr="Text&#10;&#10;Description automatically generated with low confidence">
            <a:extLst>
              <a:ext uri="{FF2B5EF4-FFF2-40B4-BE49-F238E27FC236}">
                <a16:creationId xmlns:a16="http://schemas.microsoft.com/office/drawing/2014/main" id="{4550BD70-6D10-9B9F-AC20-863EEDC28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775080"/>
            <a:ext cx="3213099" cy="165392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22AA316-FAA8-31F3-D231-7241E4AC6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1" y="1356118"/>
            <a:ext cx="31146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3A2F55D-6279-8430-2728-49EEFA82A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4054673"/>
            <a:ext cx="25908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76C55A9-A8E7-1CC2-6D6D-4F1486120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3621285"/>
            <a:ext cx="14668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607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Helping to Promote NARFE Chapters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8332"/>
            <a:ext cx="9144000" cy="4878067"/>
          </a:xfrm>
        </p:spPr>
        <p:txBody>
          <a:bodyPr>
            <a:norm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NARFE’s Local Presence</a:t>
            </a:r>
            <a:endParaRPr lang="en-US" dirty="0"/>
          </a:p>
          <a:p>
            <a:pPr lvl="1"/>
            <a:r>
              <a:rPr lang="en-US" dirty="0"/>
              <a:t>Promote chapter membership in all renewal and acquisition mailings</a:t>
            </a:r>
          </a:p>
          <a:p>
            <a:pPr lvl="2"/>
            <a:r>
              <a:rPr lang="en-US" dirty="0"/>
              <a:t>A chance to get involved and meet other members in your area</a:t>
            </a:r>
          </a:p>
          <a:p>
            <a:pPr lvl="2"/>
            <a:r>
              <a:rPr lang="en-US" dirty="0"/>
              <a:t>New opportunity to connect online</a:t>
            </a:r>
          </a:p>
          <a:p>
            <a:pPr lvl="1"/>
            <a:r>
              <a:rPr lang="en-US" dirty="0"/>
              <a:t>Chapter Spotlight</a:t>
            </a:r>
          </a:p>
          <a:p>
            <a:pPr lvl="2"/>
            <a:r>
              <a:rPr lang="en-US" dirty="0"/>
              <a:t>Website federation/chapter section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04/11/2023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FEDERAL BENEFITS EXPERTS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13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92E0-889A-A78F-9948-72BC2C683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0" dirty="0" err="1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FEDHub</a:t>
            </a:r>
            <a:r>
              <a:rPr lang="en-US" sz="2400" b="1" i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: The NARFE Online Member Community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D62C7-F415-0C85-C487-AD8AB9BE8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C63A7-90AD-E42D-A15F-AE749E46E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077F-1822-9B4D-B466-2AEAFFB9F37D}" type="datetime1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0ABF18-1D23-2937-52F3-0A221191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67D90-66B2-05AD-8B54-DC0FC22A7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dirty="0"/>
              <a:t>FEDHub.narfe.org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5A12D49-180D-6289-B06D-B20854C56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47775"/>
            <a:ext cx="864870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222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1" cy="1219200"/>
          </a:xfrm>
        </p:spPr>
        <p:txBody>
          <a:bodyPr>
            <a:normAutofit/>
          </a:bodyPr>
          <a:lstStyle/>
          <a:p>
            <a:pPr algn="ctr"/>
            <a:r>
              <a:rPr lang="en-US" sz="2900" dirty="0"/>
              <a:t>FEDHub: The NARFE Online Member Community</a:t>
            </a:r>
            <a:endParaRPr lang="en-US" sz="29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8096" y="1638300"/>
            <a:ext cx="9144000" cy="472093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Connecting NARFE members across town and across the country </a:t>
            </a:r>
            <a:endParaRPr lang="en-US" sz="26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Open Forum and topic-specific communities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Libraries where members can share helpful resources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Articles, blog posts, images, chapter newsletters, etc.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NARFE members have exclusive access to post content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Prospective members can read content in certain communities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Use to </a:t>
            </a:r>
            <a:r>
              <a:rPr lang="en-US" b="1" i="1" dirty="0">
                <a:solidFill>
                  <a:prstClr val="black"/>
                </a:solidFill>
                <a:latin typeface="Calibri"/>
              </a:rPr>
              <a:t>engage and recruit new NARFE members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lvl="2" indent="-285750"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06732" y="6157480"/>
            <a:ext cx="5330536" cy="61162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100" normalizeH="0" baseline="0" noProof="0" dirty="0">
                <a:ln>
                  <a:noFill/>
                </a:ln>
                <a:solidFill>
                  <a:srgbClr val="00649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FEDHub.narfe.org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577E41-2EA8-4999-AA7D-7D4D7F756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0" y="6356350"/>
            <a:ext cx="224155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0775F-4997-4BA5-BD9C-6B3C75CAA8F3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649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649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58BACA7-6B76-4274-AA44-3C3378C5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0665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21A3B-3924-B04A-A496-7CB8DC41F6D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649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649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205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" y="0"/>
            <a:ext cx="7588250" cy="1219200"/>
          </a:xfrm>
        </p:spPr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FEDHub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59850" cy="5502275"/>
          </a:xfrm>
        </p:spPr>
        <p:txBody>
          <a:bodyPr>
            <a:normAutofit/>
          </a:bodyPr>
          <a:lstStyle/>
          <a:p>
            <a:pPr lvl="0"/>
            <a:r>
              <a:rPr lang="en-US" sz="3000" dirty="0"/>
              <a:t>Member engagement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Dedicated communities connect members virtually at the  federation/chapter level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Convenient online platform to increase participation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Topic-specific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Connect and share ideas and solutions across town and country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Federation/Chapter/Officer communities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Improve member communication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Automated messaging incorporated into welcome/onboarding (1st year) and ongoing communication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Drive engagement &amp; promote stronger connection to NARFE</a:t>
            </a:r>
            <a:endParaRPr lang="en-US" sz="2000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04/11/2023	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21A3B-3924-B04A-A496-7CB8DC41F6D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649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649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100" normalizeH="0" baseline="0" noProof="0" dirty="0">
                <a:ln>
                  <a:noFill/>
                </a:ln>
                <a:solidFill>
                  <a:srgbClr val="00649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2112822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" y="0"/>
            <a:ext cx="7588250" cy="1219200"/>
          </a:xfrm>
        </p:spPr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FEDHub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59850" cy="5502275"/>
          </a:xfrm>
        </p:spPr>
        <p:txBody>
          <a:bodyPr>
            <a:normAutofit/>
          </a:bodyPr>
          <a:lstStyle/>
          <a:p>
            <a:pPr lvl="0"/>
            <a:r>
              <a:rPr lang="en-US" sz="3000" dirty="0"/>
              <a:t>Attract prospective members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NARFE Membership Strategy – “A path to membership”</a:t>
            </a:r>
            <a:endParaRPr lang="en-US" sz="20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Educational content greatly enhances SEO, driving platform higher in results for the terms our target audience is searching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Visitors can view discussions—when they try to interact, they’ll be routed to membership promo and prompted to provide their contact info to learn more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System targets prospects with emails to engage with NARFE and get them to join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04/11/2023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21A3B-3924-B04A-A496-7CB8DC41F6D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649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649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100" normalizeH="0" baseline="0" noProof="0">
                <a:ln>
                  <a:noFill/>
                </a:ln>
                <a:solidFill>
                  <a:srgbClr val="00649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FEDERAL BENEFITS EXPERTS</a:t>
            </a:r>
            <a:endParaRPr kumimoji="0" lang="en-US" sz="900" b="1" i="0" u="none" strike="noStrike" kern="1200" cap="none" spc="100" normalizeH="0" baseline="0" noProof="0" dirty="0">
              <a:ln>
                <a:noFill/>
              </a:ln>
              <a:solidFill>
                <a:srgbClr val="00649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719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FEDHub Chapter/Federation Communities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1"/>
            <a:ext cx="9144000" cy="5147198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Enable chapter/federation leaders to communicate directly with chapter members via HL community email functionality</a:t>
            </a:r>
          </a:p>
          <a:p>
            <a:pPr lvl="3"/>
            <a:r>
              <a:rPr lang="en-US" sz="2400" dirty="0"/>
              <a:t>Email announcements, newsletters, attachments, etc., to their full member list</a:t>
            </a:r>
          </a:p>
          <a:p>
            <a:pPr lvl="1"/>
            <a:r>
              <a:rPr lang="en-US" dirty="0"/>
              <a:t>Foster engagement with chapter members by attracting them to the community on FEDHub</a:t>
            </a:r>
          </a:p>
          <a:p>
            <a:pPr lvl="2"/>
            <a:r>
              <a:rPr lang="en-US" dirty="0"/>
              <a:t>Post announcements, newsletters, etc., to the community</a:t>
            </a:r>
          </a:p>
          <a:p>
            <a:pPr lvl="3"/>
            <a:r>
              <a:rPr lang="en-US" sz="2200" dirty="0"/>
              <a:t>Receive email notification to view post</a:t>
            </a:r>
          </a:p>
          <a:p>
            <a:pPr lvl="2"/>
            <a:r>
              <a:rPr lang="en-US" dirty="0"/>
              <a:t>Start discussions, engage with members by regularly posting content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9A95E9A-D25F-453B-ACF6-94362DF02509}"/>
              </a:ext>
            </a:extLst>
          </p:cNvPr>
          <p:cNvSpPr txBox="1">
            <a:spLocks/>
          </p:cNvSpPr>
          <p:nvPr/>
        </p:nvSpPr>
        <p:spPr>
          <a:xfrm>
            <a:off x="1906732" y="6157480"/>
            <a:ext cx="5330536" cy="61162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900" b="1" kern="1200" spc="100" baseline="0">
                <a:solidFill>
                  <a:srgbClr val="0064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100" normalizeH="0" baseline="0" noProof="0" dirty="0">
                <a:ln>
                  <a:noFill/>
                </a:ln>
                <a:solidFill>
                  <a:srgbClr val="00649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FEDHub.narfe.org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43E0B5-5F99-41C2-B269-275A632AA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0" y="6356350"/>
            <a:ext cx="224155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0775F-4997-4BA5-BD9C-6B3C75CAA8F3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649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649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71EDB1D-BF80-4F61-913E-CFEE0D204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0665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21A3B-3924-B04A-A496-7CB8DC41F6D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649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649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442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387" y="2481943"/>
            <a:ext cx="9063613" cy="2753248"/>
          </a:xfrm>
        </p:spPr>
        <p:txBody>
          <a:bodyPr>
            <a:normAutofit/>
          </a:bodyPr>
          <a:lstStyle/>
          <a:p>
            <a:r>
              <a:rPr lang="en-US" sz="8000" dirty="0"/>
              <a:t>Questions</a:t>
            </a:r>
            <a:br>
              <a:rPr lang="en-US" sz="2000" dirty="0"/>
            </a:br>
            <a:endParaRPr lang="en-US" sz="36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443A-99CF-4DDF-9066-57E32C6EFDF4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FEDERAL BENEFITS EXPERTS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1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387" y="1959429"/>
            <a:ext cx="9063613" cy="3275762"/>
          </a:xfrm>
        </p:spPr>
        <p:txBody>
          <a:bodyPr>
            <a:normAutofit/>
          </a:bodyPr>
          <a:lstStyle/>
          <a:p>
            <a:r>
              <a:rPr lang="en-US" sz="8000" dirty="0"/>
              <a:t>Thank you!</a:t>
            </a:r>
            <a:br>
              <a:rPr lang="en-US" sz="8000" dirty="0"/>
            </a:br>
            <a:br>
              <a:rPr lang="en-US" sz="2000" dirty="0"/>
            </a:br>
            <a:r>
              <a:rPr lang="en-US" sz="3600" dirty="0"/>
              <a:t>Jackie Bryant</a:t>
            </a:r>
            <a:br>
              <a:rPr lang="en-US" sz="3600" dirty="0"/>
            </a:br>
            <a:r>
              <a:rPr lang="en-US" sz="3600" i="1" dirty="0">
                <a:hlinkClick r:id="rId3"/>
              </a:rPr>
              <a:t>jbryant@narfe.org</a:t>
            </a:r>
            <a:r>
              <a:rPr lang="en-US" sz="3600" i="1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887C-389E-4F8A-B4CB-6EEC31987C78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FEDERAL BENEFITS EXPERTS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1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199"/>
            <a:ext cx="9144000" cy="5137151"/>
          </a:xfrm>
        </p:spPr>
        <p:txBody>
          <a:bodyPr>
            <a:normAutofit/>
          </a:bodyPr>
          <a:lstStyle/>
          <a:p>
            <a:r>
              <a:rPr lang="en-US" dirty="0"/>
              <a:t>	Key Elements</a:t>
            </a:r>
          </a:p>
          <a:p>
            <a:pPr lvl="1"/>
            <a:r>
              <a:rPr lang="en-US" sz="2400" dirty="0"/>
              <a:t>Enhance digital marketing &amp; communication efforts</a:t>
            </a:r>
          </a:p>
          <a:p>
            <a:pPr lvl="1"/>
            <a:r>
              <a:rPr lang="en-US" sz="2400" dirty="0"/>
              <a:t>Create multiple paths for prospects to experience and join NARFE (NAREF websites, partnerships)</a:t>
            </a:r>
          </a:p>
          <a:p>
            <a:pPr lvl="1"/>
            <a:r>
              <a:rPr lang="en-US" sz="2400" dirty="0"/>
              <a:t>Increase member retention through engagement, especially  within first-year and overall</a:t>
            </a:r>
          </a:p>
          <a:p>
            <a:pPr lvl="1"/>
            <a:r>
              <a:rPr lang="en-US" sz="2400" dirty="0"/>
              <a:t>Enhance tools and support for field recruiting and leadership development </a:t>
            </a:r>
          </a:p>
          <a:p>
            <a:pPr lvl="1"/>
            <a:r>
              <a:rPr lang="en-US" sz="2400" dirty="0"/>
              <a:t>Target active Feds—offer better, more relevant content </a:t>
            </a:r>
          </a:p>
          <a:p>
            <a:pPr lvl="1"/>
            <a:r>
              <a:rPr lang="en-US" sz="2400" b="1" dirty="0"/>
              <a:t>EMPHASIZE the VALUE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04/12/2023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FEDERAL BENEFITS EXPERTS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79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Recruitment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1"/>
            <a:ext cx="9144000" cy="513715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 Generation/Acquisition</a:t>
            </a:r>
          </a:p>
          <a:p>
            <a:pPr lvl="1"/>
            <a:r>
              <a:rPr lang="en-US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Direct mail to prospects and lapsed members</a:t>
            </a:r>
          </a:p>
          <a:p>
            <a:pPr lvl="1"/>
            <a:r>
              <a:rPr lang="en-US" dirty="0">
                <a:solidFill>
                  <a:prstClr val="black"/>
                </a:solidFill>
                <a:latin typeface="Calibri"/>
              </a:rPr>
              <a:t> Targeted digital marketing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Membership marketing e-blasts to Fed publications (</a:t>
            </a:r>
            <a:r>
              <a:rPr lang="en-US" dirty="0" err="1"/>
              <a:t>FedWeek</a:t>
            </a:r>
            <a:r>
              <a:rPr lang="en-US" dirty="0"/>
              <a:t>, </a:t>
            </a:r>
            <a:r>
              <a:rPr lang="en-US" dirty="0" err="1"/>
              <a:t>FedManager</a:t>
            </a:r>
            <a:r>
              <a:rPr lang="en-US" dirty="0"/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Online and social media (Google Ads/</a:t>
            </a:r>
            <a:r>
              <a:rPr lang="en-US" dirty="0" err="1"/>
              <a:t>Linkedln</a:t>
            </a:r>
            <a:r>
              <a:rPr lang="en-US" dirty="0"/>
              <a:t>/Facebook)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Online outlets (FNN-Federal News Network, </a:t>
            </a:r>
            <a:r>
              <a:rPr lang="en-US" dirty="0" err="1"/>
              <a:t>FedForum</a:t>
            </a:r>
            <a:r>
              <a:rPr lang="en-US" dirty="0"/>
              <a:t>, etc.)</a:t>
            </a:r>
          </a:p>
          <a:p>
            <a:pPr lvl="2"/>
            <a:r>
              <a:rPr lang="en-US" dirty="0"/>
              <a:t>Promote our webinars and to select NARFE resources to generate leads. </a:t>
            </a:r>
          </a:p>
          <a:p>
            <a:pPr lvl="1"/>
            <a:r>
              <a:rPr lang="en-US" dirty="0"/>
              <a:t>NARFE.org </a:t>
            </a:r>
          </a:p>
          <a:p>
            <a:pPr lvl="2"/>
            <a:r>
              <a:rPr lang="en-US" dirty="0"/>
              <a:t>Easier for users to find info, easier for us to capture info.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04/12/2023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1000380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Recruitment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199"/>
            <a:ext cx="9144000" cy="5308209"/>
          </a:xfrm>
        </p:spPr>
        <p:txBody>
          <a:bodyPr>
            <a:normAutofit/>
          </a:bodyPr>
          <a:lstStyle/>
          <a:p>
            <a:r>
              <a:rPr lang="en-US" dirty="0"/>
              <a:t>	Organizational Relationships</a:t>
            </a:r>
          </a:p>
          <a:p>
            <a:pPr lvl="1"/>
            <a:r>
              <a:rPr lang="en-US" dirty="0"/>
              <a:t>Share select NARFE resources in exchange for exposure to key target audiences</a:t>
            </a:r>
          </a:p>
          <a:p>
            <a:pPr lvl="2"/>
            <a:r>
              <a:rPr lang="en-US" dirty="0"/>
              <a:t>Partner shares NARFE messaging and brand</a:t>
            </a:r>
          </a:p>
          <a:p>
            <a:pPr lvl="2"/>
            <a:r>
              <a:rPr lang="en-US" dirty="0"/>
              <a:t>Attract prospective members and acquire contact info</a:t>
            </a:r>
          </a:p>
          <a:p>
            <a:pPr lvl="1"/>
            <a:r>
              <a:rPr lang="en-US" dirty="0"/>
              <a:t>Associations</a:t>
            </a:r>
          </a:p>
          <a:p>
            <a:pPr lvl="2"/>
            <a:r>
              <a:rPr lang="en-US" dirty="0"/>
              <a:t>NAIJ – National Association of Immigration of Judges</a:t>
            </a:r>
          </a:p>
          <a:p>
            <a:pPr lvl="2"/>
            <a:r>
              <a:rPr lang="en-US" dirty="0"/>
              <a:t>FMA – Financial Management Association</a:t>
            </a:r>
          </a:p>
          <a:p>
            <a:pPr lvl="2"/>
            <a:r>
              <a:rPr lang="en-US" dirty="0"/>
              <a:t>FEW – Federal Employed Woman</a:t>
            </a:r>
          </a:p>
          <a:p>
            <a:pPr lvl="2"/>
            <a:r>
              <a:rPr lang="en-US" dirty="0"/>
              <a:t>BIG – Black in Government</a:t>
            </a:r>
          </a:p>
          <a:p>
            <a:pPr lvl="2"/>
            <a:r>
              <a:rPr lang="en-US" dirty="0"/>
              <a:t>FDR – Fed Dispute Resolution, training	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04/12/2023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218767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Renewal/Retention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199"/>
            <a:ext cx="9144000" cy="53082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	Member Engagement</a:t>
            </a:r>
          </a:p>
          <a:p>
            <a:pPr lvl="1"/>
            <a:r>
              <a:rPr lang="en-US" sz="2000" dirty="0"/>
              <a:t>Updated renewal/dues notice process</a:t>
            </a:r>
          </a:p>
          <a:p>
            <a:pPr lvl="2"/>
            <a:r>
              <a:rPr lang="en-US" sz="2000" dirty="0"/>
              <a:t>Tightened up mailing schedule and updated messaging,</a:t>
            </a:r>
          </a:p>
          <a:p>
            <a:pPr lvl="2"/>
            <a:r>
              <a:rPr lang="en-US" sz="2000" dirty="0"/>
              <a:t>Purging invalid contact information (addresses) etc.</a:t>
            </a:r>
          </a:p>
          <a:p>
            <a:pPr marL="971550" lvl="1" indent="-457200"/>
            <a:r>
              <a:rPr lang="en-US" sz="2000" dirty="0"/>
              <a:t>With the help of our local chapters, we can capture members before they drop and or lapsed in membership (retention)</a:t>
            </a:r>
          </a:p>
          <a:p>
            <a:pPr marL="1371600" lvl="2" indent="-457200"/>
            <a:r>
              <a:rPr lang="en-US" sz="2000" dirty="0"/>
              <a:t>Survey, Email </a:t>
            </a:r>
          </a:p>
          <a:p>
            <a:pPr lvl="1"/>
            <a:r>
              <a:rPr lang="en-US" sz="2000" dirty="0"/>
              <a:t>Increased emphasis on membership value</a:t>
            </a:r>
          </a:p>
          <a:p>
            <a:pPr lvl="2"/>
            <a:r>
              <a:rPr lang="en-US" sz="2000" dirty="0"/>
              <a:t>Better promotion of key resources and benefits</a:t>
            </a:r>
          </a:p>
          <a:p>
            <a:pPr lvl="2"/>
            <a:r>
              <a:rPr lang="en-US" sz="2000" dirty="0"/>
              <a:t>Deliver message across multiple platforms</a:t>
            </a:r>
          </a:p>
          <a:p>
            <a:pPr lvl="3"/>
            <a:r>
              <a:rPr lang="en-US" i="1" dirty="0"/>
              <a:t>NARFE Magazine</a:t>
            </a:r>
            <a:r>
              <a:rPr lang="en-US" dirty="0"/>
              <a:t>, </a:t>
            </a:r>
            <a:r>
              <a:rPr lang="en-US" i="1" dirty="0" err="1"/>
              <a:t>NewsLine</a:t>
            </a:r>
            <a:r>
              <a:rPr lang="en-US" dirty="0"/>
              <a:t>, NARFE.org, e-blast and your Federation and chapter website.</a:t>
            </a:r>
          </a:p>
          <a:p>
            <a:pPr lvl="1"/>
            <a:r>
              <a:rPr lang="en-US" sz="2000" dirty="0"/>
              <a:t>Hold joint and or local chapter events (virtual – in person)</a:t>
            </a:r>
          </a:p>
          <a:p>
            <a:pPr lvl="2"/>
            <a:r>
              <a:rPr lang="en-US" sz="2000" dirty="0"/>
              <a:t>Invite experts, union groups, fed agency, research to find what interest their     community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04/11/2023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FEDERAL BENEFITS EXPERTS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57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1"/>
            <a:ext cx="7353300" cy="1212850"/>
          </a:xfrm>
        </p:spPr>
        <p:txBody>
          <a:bodyPr anchor="ctr">
            <a:normAutofit/>
          </a:bodyPr>
          <a:lstStyle/>
          <a:p>
            <a:r>
              <a:rPr lang="en-US" b="1" dirty="0"/>
              <a:t>Local Recruitment/Retention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379379" y="1303506"/>
            <a:ext cx="4789628" cy="5145932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2000" dirty="0"/>
              <a:t>NARFE Recruitment Resources page</a:t>
            </a:r>
          </a:p>
          <a:p>
            <a:pPr lvl="2">
              <a:lnSpc>
                <a:spcPct val="90000"/>
              </a:lnSpc>
            </a:pPr>
            <a:r>
              <a:rPr lang="en-US" sz="1900" dirty="0"/>
              <a:t>To help members recruit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Continue to add and update</a:t>
            </a:r>
          </a:p>
          <a:p>
            <a:pPr lvl="2">
              <a:lnSpc>
                <a:spcPct val="90000"/>
              </a:lnSpc>
            </a:pPr>
            <a:r>
              <a:rPr lang="en-US" sz="1900" dirty="0"/>
              <a:t>Recruitment letter/email template</a:t>
            </a:r>
          </a:p>
          <a:p>
            <a:pPr lvl="2">
              <a:lnSpc>
                <a:spcPct val="90000"/>
              </a:lnSpc>
            </a:pPr>
            <a:r>
              <a:rPr lang="en-US" sz="1900" dirty="0"/>
              <a:t>Sample ads</a:t>
            </a:r>
          </a:p>
          <a:p>
            <a:pPr lvl="2">
              <a:lnSpc>
                <a:spcPct val="90000"/>
              </a:lnSpc>
            </a:pPr>
            <a:r>
              <a:rPr lang="en-US" sz="1900" dirty="0"/>
              <a:t>Presentation Resources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“About NARFE” video (YouTube)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Membership presentation script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Membership PowerPoint slide deck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NARFE Recruitment/Retention Team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Printed materials, magazines (F-18 Online form)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membership@narfe.org  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8" name="Picture 7" descr="Graphical user interface, text, application, Word, email&#10;&#10;Description automatically generated">
            <a:extLst>
              <a:ext uri="{FF2B5EF4-FFF2-40B4-BE49-F238E27FC236}">
                <a16:creationId xmlns:a16="http://schemas.microsoft.com/office/drawing/2014/main" id="{527F3F81-146F-45ED-83D6-F8E023426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249" y="1827144"/>
            <a:ext cx="4285902" cy="3203711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9250" y="6356350"/>
            <a:ext cx="22415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4/11/2023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939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2221A3B-3924-B04A-A496-7CB8DC41F6D4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79937" y="6356350"/>
            <a:ext cx="387326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4114075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B319-C833-5274-FC66-DED6B4158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 Resource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37EB848-B2FC-F87E-1588-5F2228DE38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251885"/>
            <a:ext cx="3675186" cy="4551363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3670F-3B7A-E48A-26DA-0612BBA27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04/17/2023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81751-1AD8-E6EC-1AAB-05468B196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7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3813FC0-C14E-1194-1AFD-4AB5429F8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FEDERAL BENEFITS EXPERTS</a:t>
            </a:r>
            <a:endParaRPr lang="en-US" dirty="0"/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438177C0-318A-4C1E-6A89-1E1EC8D3850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45" y="1804987"/>
            <a:ext cx="1970693" cy="45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41A620C3-3AB7-1BA5-4586-D07A96703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06" y="1251885"/>
            <a:ext cx="3323339" cy="34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55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1"/>
            <a:ext cx="7353300" cy="1212850"/>
          </a:xfrm>
        </p:spPr>
        <p:txBody>
          <a:bodyPr anchor="ctr">
            <a:normAutofit/>
          </a:bodyPr>
          <a:lstStyle/>
          <a:p>
            <a:r>
              <a:rPr lang="en-US" b="1" dirty="0"/>
              <a:t>Local Recruitment/Retention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387" y="1356118"/>
            <a:ext cx="4415413" cy="5013510"/>
          </a:xfrm>
        </p:spPr>
        <p:txBody>
          <a:bodyPr>
            <a:norm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000" b="1" dirty="0">
                <a:solidFill>
                  <a:prstClr val="black"/>
                </a:solidFill>
                <a:latin typeface="Calibri"/>
              </a:rPr>
              <a:t>NARFE Design Services</a:t>
            </a:r>
            <a:endParaRPr lang="en-US" sz="3000" dirty="0"/>
          </a:p>
          <a:p>
            <a:pPr lvl="1">
              <a:lnSpc>
                <a:spcPct val="90000"/>
              </a:lnSpc>
            </a:pPr>
            <a:r>
              <a:rPr lang="en-US" sz="3000" dirty="0"/>
              <a:t>Advertise in local publications that reach active Feds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e.g., Wright-Patterson AFB, Ohio—</a:t>
            </a:r>
            <a:r>
              <a:rPr lang="en-US" sz="2400" i="1" dirty="0" err="1"/>
              <a:t>Skywrighter</a:t>
            </a:r>
            <a:endParaRPr lang="en-US" sz="2400" i="1" dirty="0"/>
          </a:p>
          <a:p>
            <a:pPr lvl="2">
              <a:lnSpc>
                <a:spcPct val="90000"/>
              </a:lnSpc>
            </a:pPr>
            <a:r>
              <a:rPr lang="en-US" sz="2400" dirty="0"/>
              <a:t>HQ will design them for you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Print and digital</a:t>
            </a:r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E74BAB-BD59-492C-9E25-F1B039605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588" y="1356118"/>
            <a:ext cx="2393950" cy="501351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9250" y="6356350"/>
            <a:ext cx="22415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AE31996-2C11-45CD-B4F5-DC0972AA511B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939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2221A3B-3924-B04A-A496-7CB8DC41F6D4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79937" y="6356350"/>
            <a:ext cx="387326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1988183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Recruitment/Retention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230237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Personal Connections</a:t>
            </a:r>
            <a:endParaRPr lang="en-US" dirty="0"/>
          </a:p>
          <a:p>
            <a:pPr lvl="1"/>
            <a:r>
              <a:rPr lang="en-US" dirty="0"/>
              <a:t>Fall Membership Drive </a:t>
            </a:r>
            <a:r>
              <a:rPr lang="en-US" sz="2000" dirty="0"/>
              <a:t>(Sept 1 thru December 31)</a:t>
            </a:r>
          </a:p>
          <a:p>
            <a:pPr lvl="2"/>
            <a:r>
              <a:rPr lang="en-US" dirty="0"/>
              <a:t>Essential to get members involved at the grassroots level</a:t>
            </a:r>
          </a:p>
          <a:p>
            <a:pPr lvl="3"/>
            <a:r>
              <a:rPr lang="en-US" dirty="0"/>
              <a:t>“If every current member recruited just one new member…”</a:t>
            </a:r>
          </a:p>
          <a:p>
            <a:pPr lvl="1"/>
            <a:r>
              <a:rPr lang="en-US" dirty="0"/>
              <a:t>Colleagues still active in federal workforce</a:t>
            </a:r>
          </a:p>
          <a:p>
            <a:pPr lvl="2"/>
            <a:r>
              <a:rPr lang="en-US" dirty="0"/>
              <a:t>Drop </a:t>
            </a:r>
            <a:r>
              <a:rPr lang="en-US" i="1" dirty="0"/>
              <a:t>NARFE</a:t>
            </a:r>
            <a:r>
              <a:rPr lang="en-US" dirty="0"/>
              <a:t> mags/flyers in common areas at their agencies</a:t>
            </a:r>
          </a:p>
          <a:p>
            <a:pPr lvl="2"/>
            <a:r>
              <a:rPr lang="en-US" dirty="0"/>
              <a:t>Meeting presentations (virtual or in-person)</a:t>
            </a:r>
          </a:p>
          <a:p>
            <a:pPr lvl="3"/>
            <a:r>
              <a:rPr lang="en-US" dirty="0"/>
              <a:t>Health insurance reps, union meetings</a:t>
            </a:r>
          </a:p>
          <a:p>
            <a:pPr lvl="1"/>
            <a:r>
              <a:rPr lang="en-US" dirty="0"/>
              <a:t>Hold joint events with relevant local groups</a:t>
            </a:r>
          </a:p>
          <a:p>
            <a:pPr lvl="2"/>
            <a:r>
              <a:rPr lang="en-US" dirty="0"/>
              <a:t>Local senior centers</a:t>
            </a:r>
          </a:p>
          <a:p>
            <a:pPr lvl="2"/>
            <a:r>
              <a:rPr lang="en-US" dirty="0"/>
              <a:t>Other Fed retiree organizations</a:t>
            </a:r>
          </a:p>
          <a:p>
            <a:pPr lvl="2"/>
            <a:r>
              <a:rPr lang="en-US" dirty="0"/>
              <a:t>Invite experts, legislative reps, etc., to speak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04/11/2023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2102690143"/>
      </p:ext>
    </p:extLst>
  </p:cSld>
  <p:clrMapOvr>
    <a:masterClrMapping/>
  </p:clrMapOvr>
</p:sld>
</file>

<file path=ppt/theme/theme1.xml><?xml version="1.0" encoding="utf-8"?>
<a:theme xmlns:a="http://schemas.openxmlformats.org/drawingml/2006/main" name="NARFE HQ Templat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17957</TotalTime>
  <Words>1054</Words>
  <Application>Microsoft Office PowerPoint</Application>
  <PresentationFormat>On-screen Show (4:3)</PresentationFormat>
  <Paragraphs>201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NARFE HQ Template 2</vt:lpstr>
      <vt:lpstr>   Colorado Federation Conference  May 25, 2023  Membership Overview </vt:lpstr>
      <vt:lpstr>Membership Strategy</vt:lpstr>
      <vt:lpstr>National Recruitment</vt:lpstr>
      <vt:lpstr>National Recruitment</vt:lpstr>
      <vt:lpstr>Renewal/Retention</vt:lpstr>
      <vt:lpstr>Local Recruitment/Retention Resources </vt:lpstr>
      <vt:lpstr>Retention Resource</vt:lpstr>
      <vt:lpstr>Local Recruitment/Retention Resources</vt:lpstr>
      <vt:lpstr>Local Recruitment/Retention Ideas</vt:lpstr>
      <vt:lpstr>National Visibility &amp; Brand Awareness  </vt:lpstr>
      <vt:lpstr>Helping to Promote NARFE Chapters </vt:lpstr>
      <vt:lpstr>FEDHub: The NARFE Online Member Community</vt:lpstr>
      <vt:lpstr>FEDHub: The NARFE Online Member Community</vt:lpstr>
      <vt:lpstr>Why FEDHub?</vt:lpstr>
      <vt:lpstr>Why FEDHub?</vt:lpstr>
      <vt:lpstr>FEDHub Chapter/Federation Communities</vt:lpstr>
      <vt:lpstr>Questions </vt:lpstr>
      <vt:lpstr>Thank you!  Jackie Bryant jbryant@narfe.org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 Caucus Meeting January 29, 2021</dc:title>
  <dc:creator>Dave Bowman</dc:creator>
  <cp:lastModifiedBy>Jacqueline Bryant</cp:lastModifiedBy>
  <cp:revision>60</cp:revision>
  <cp:lastPrinted>2023-05-16T14:41:42Z</cp:lastPrinted>
  <dcterms:created xsi:type="dcterms:W3CDTF">2021-02-05T18:13:21Z</dcterms:created>
  <dcterms:modified xsi:type="dcterms:W3CDTF">2023-05-25T16:13:14Z</dcterms:modified>
</cp:coreProperties>
</file>